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5" r:id="rId2"/>
    <p:sldId id="286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0" r:id="rId13"/>
    <p:sldId id="281" r:id="rId14"/>
    <p:sldId id="277" r:id="rId15"/>
    <p:sldId id="268" r:id="rId16"/>
    <p:sldId id="269" r:id="rId17"/>
    <p:sldId id="270" r:id="rId18"/>
    <p:sldId id="271" r:id="rId19"/>
    <p:sldId id="272" r:id="rId20"/>
    <p:sldId id="273" r:id="rId21"/>
    <p:sldId id="279" r:id="rId22"/>
    <p:sldId id="278" r:id="rId23"/>
    <p:sldId id="284" r:id="rId24"/>
    <p:sldId id="283" r:id="rId25"/>
    <p:sldId id="276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625DF-29C8-49CF-BA3A-565FF341AB49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2365E-737B-4932-B8F0-F06D7941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75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2365E-737B-4932-B8F0-F06D7941A3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AE26-7883-4B80-80C3-BFE516457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5B2AA-A81B-4396-AFF3-6D741579E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FB671-82EF-44F6-9545-C5352DB8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B44CE-44B0-4FC9-8A21-726E9770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2F930-5834-452D-A594-5DB2EAAA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83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BAB4-BDF4-48FC-83B3-95EDC690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CDA4D-E4F1-487F-A02B-6CF21C249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5FD38-02EA-4ED9-89C8-4E636679B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8E6DF-31B1-4F74-A0D6-7D6A5791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3030E-B666-4B3A-BF88-9BDB13C7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2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33C46-A028-4FBA-BDF8-0780633E8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21CF3-7F76-4BFC-B146-F2C55CCA5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BF4DC-5FB9-42DE-B438-1604893A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E57FF-1C0B-424D-AB34-C723837F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17794-D504-4670-9624-B7D2ED9C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1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C51B-8346-427A-9E3D-0E514E50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EFEE4-1DB7-4AB8-9067-AD7B56937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5E911-244A-44CB-AAC9-37FA27B1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41AD6-8A51-46CB-965B-67141364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DF6B0-2CB1-4919-A94D-3E8624DA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0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FE6B-8F6E-45EF-BCF8-43661585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6B6A3-7560-4CCC-BA0A-D0CA364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EA20-7C5B-4560-98FA-0C2E7F0F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A9DE7-9854-46B6-989B-A2CAEC21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0BF3-6977-4496-9013-38049F36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2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72ED-3CFC-4B1D-814D-1458582A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3020A-D0A4-4740-97F1-E7FB92BE3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DD231-E2C3-4D4E-A431-BB8E3A0E5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9AF2D-D1EB-41C6-8A43-3FDCDB78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1F6E3-8496-4DA8-BD7A-4A0BA46B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4BFE4-ED91-424A-ABAD-1A1F223B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6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5162-E6B1-4F08-9BB2-0EF0F09A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E3CEE-6343-4850-98EE-1903D6F43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1833C-F227-4D3F-B181-8DD3CD76D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2A743-03B4-4E51-87CF-38C9A36E7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5ADFC-578D-42F5-99E4-40F31F86E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7DEB6-305F-4073-9272-1C5C31DA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94B1F-BFC6-445D-8A24-B10A4A6B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9EE3D-AA92-4BE8-883F-A6CD033A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8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5912-1D17-4699-94C6-5E48FC46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4347B-EC61-4186-B55D-E8F763BAA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BA39B-24FE-4CC9-A52C-EC60FE4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EE7DD-AC8F-4E16-B2E3-5490A4D4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805D7C-35D6-4D5A-A36B-D74B3BE0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17441-F9D6-4F5F-9FC5-02CAE3AA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7208-EB64-4AAA-B3C6-434560C2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0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E8C5-1A68-4EFB-A1C3-D672B9C3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37B2C-6393-4CF6-AE88-11F3C1D52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F87F9-65F2-4160-B6F9-74E924EFD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B992F-AA5B-4A4C-ACA9-1665E503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EA5AF-76D0-42DD-9A8D-2CD29A49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57742-BD08-4A1D-842A-358E30C20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5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95153-6A11-491D-8590-7FB34898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4D71E4-C28D-43AB-AA12-6201819C1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37824-972A-4909-B07A-112516F12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E2375-EC8E-4830-B4C6-348AC8A01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873EB-6B3F-45A7-BBC7-EFA777D4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4224-C0DA-48D6-B2A4-C007A52B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6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3B9DC-E030-4256-8751-4BD9E316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9F68C-19F6-4233-8D22-611CD9F4B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62AAA-B91D-4F76-BF55-FF56315E1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E4D0B-0F61-4074-8DD7-3E39FF095F0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BCC5B-ADAF-44D1-AA2D-72C251413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65B5-A532-40E3-9BF7-66EB3EFFD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6B4FE-0D37-46F8-ACCB-C0C63D600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3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856B37-B0AB-4E91-AFEE-356EB5692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1"/>
          <a:stretch/>
        </p:blipFill>
        <p:spPr>
          <a:xfrm>
            <a:off x="310184" y="258416"/>
            <a:ext cx="6800850" cy="17095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59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83895-A386-4FEF-9CD2-941D39397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8" t="23044" r="38695" b="27536"/>
          <a:stretch/>
        </p:blipFill>
        <p:spPr>
          <a:xfrm>
            <a:off x="178904" y="178905"/>
            <a:ext cx="8696739" cy="44395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066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D692B-7E6F-41A8-9722-2CBF97189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7" t="23333" r="36658" b="27681"/>
          <a:stretch/>
        </p:blipFill>
        <p:spPr>
          <a:xfrm>
            <a:off x="149087" y="159026"/>
            <a:ext cx="6997148" cy="40221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621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EC84D-2A1E-4BDA-858A-9B99740AEFB2}"/>
              </a:ext>
            </a:extLst>
          </p:cNvPr>
          <p:cNvSpPr txBox="1"/>
          <p:nvPr/>
        </p:nvSpPr>
        <p:spPr>
          <a:xfrm>
            <a:off x="5638983" y="257423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68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758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EC84D-2A1E-4BDA-858A-9B99740AEFB2}"/>
              </a:ext>
            </a:extLst>
          </p:cNvPr>
          <p:cNvSpPr txBox="1"/>
          <p:nvPr/>
        </p:nvSpPr>
        <p:spPr>
          <a:xfrm>
            <a:off x="5042442" y="2574234"/>
            <a:ext cx="2107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Data Frame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293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D0724-DEBC-459F-9E68-014313B58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t="9420" r="3723" b="13479"/>
          <a:stretch/>
        </p:blipFill>
        <p:spPr>
          <a:xfrm>
            <a:off x="129209" y="158574"/>
            <a:ext cx="8915400" cy="41351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2097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FC5D2-29F2-4CD2-84F7-EB2D135E0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" t="2754" r="3560" b="8696"/>
          <a:stretch/>
        </p:blipFill>
        <p:spPr>
          <a:xfrm>
            <a:off x="188843" y="149087"/>
            <a:ext cx="8979378" cy="47707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825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03525-A71F-48A7-9BE4-18E86DBE1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6" t="24203" r="5516" b="27971"/>
          <a:stretch/>
        </p:blipFill>
        <p:spPr>
          <a:xfrm>
            <a:off x="127403" y="149087"/>
            <a:ext cx="5968597" cy="18884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E9361-E7F8-4974-8B2B-74A8BB2FBC85}"/>
              </a:ext>
            </a:extLst>
          </p:cNvPr>
          <p:cNvSpPr txBox="1"/>
          <p:nvPr/>
        </p:nvSpPr>
        <p:spPr>
          <a:xfrm>
            <a:off x="127403" y="2136913"/>
            <a:ext cx="6666248" cy="190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600" dirty="0"/>
              <a:t>Data is organized into named columns, like a table in a relational database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600" dirty="0"/>
              <a:t>A data frame is nothing but an abstraction on top of RDD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600" dirty="0"/>
              <a:t>Data Frame have schema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1600" dirty="0"/>
              <a:t>Data Frames are immutable</a:t>
            </a: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en-IN" sz="1600" i="0" dirty="0">
                <a:solidFill>
                  <a:srgbClr val="292929"/>
                </a:solidFill>
                <a:effectLst/>
                <a:latin typeface="charter"/>
              </a:rPr>
              <a:t>Spark Datasets/Data Frames are distributed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3113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40D72-FBAB-4A07-BFF6-98487B45E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1" t="19565" r="47011" b="32319"/>
          <a:stretch/>
        </p:blipFill>
        <p:spPr>
          <a:xfrm>
            <a:off x="291106" y="616224"/>
            <a:ext cx="4290833" cy="3245004"/>
          </a:xfrm>
          <a:prstGeom prst="rect">
            <a:avLst/>
          </a:prstGeom>
          <a:ln w="15875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66AFC-A912-4E98-95B4-9E2BEF936983}"/>
              </a:ext>
            </a:extLst>
          </p:cNvPr>
          <p:cNvSpPr txBox="1"/>
          <p:nvPr/>
        </p:nvSpPr>
        <p:spPr>
          <a:xfrm>
            <a:off x="230147" y="3813095"/>
            <a:ext cx="4780721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300" dirty="0"/>
              <a:t>A data frame is nothing but an abstraction on top of RDD. Since an RDD is broken down into partitions, and Data Frame is just an abstraction over RDD. Hence a data frame is also partitioned.   </a:t>
            </a:r>
            <a:endParaRPr lang="en-US" sz="13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713BA-DDB7-4740-999B-4E75DAF72CA6}"/>
              </a:ext>
            </a:extLst>
          </p:cNvPr>
          <p:cNvSpPr/>
          <p:nvPr/>
        </p:nvSpPr>
        <p:spPr>
          <a:xfrm>
            <a:off x="213360" y="168965"/>
            <a:ext cx="4780721" cy="46382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4B8D1-F57D-48FD-88A9-5C160E1445EB}"/>
              </a:ext>
            </a:extLst>
          </p:cNvPr>
          <p:cNvSpPr txBox="1"/>
          <p:nvPr/>
        </p:nvSpPr>
        <p:spPr>
          <a:xfrm>
            <a:off x="2129737" y="247480"/>
            <a:ext cx="1140505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600" dirty="0"/>
              <a:t>Abstraction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240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8B399-14F9-4E1E-BB3C-F905F4185BEC}"/>
              </a:ext>
            </a:extLst>
          </p:cNvPr>
          <p:cNvSpPr txBox="1"/>
          <p:nvPr/>
        </p:nvSpPr>
        <p:spPr>
          <a:xfrm>
            <a:off x="2676391" y="187846"/>
            <a:ext cx="92044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800" dirty="0"/>
              <a:t>Schema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C0AD4-9C71-4682-8DBC-98063738F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8" t="13768" r="54756" b="19131"/>
          <a:stretch/>
        </p:blipFill>
        <p:spPr>
          <a:xfrm>
            <a:off x="149087" y="624579"/>
            <a:ext cx="5645426" cy="51861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65C84C-D24F-4116-8961-7393204A06FA}"/>
              </a:ext>
            </a:extLst>
          </p:cNvPr>
          <p:cNvSpPr/>
          <p:nvPr/>
        </p:nvSpPr>
        <p:spPr>
          <a:xfrm>
            <a:off x="173603" y="99391"/>
            <a:ext cx="5620909" cy="57113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1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79B00-47C6-4D3B-B2F1-18DCDBE9F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70005"/>
            <a:ext cx="5287617" cy="67153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8586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44A17-DB10-402E-BCA7-DC5243533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8" t="20870" r="43669" b="34058"/>
          <a:stretch/>
        </p:blipFill>
        <p:spPr>
          <a:xfrm>
            <a:off x="586409" y="556588"/>
            <a:ext cx="2961862" cy="18608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F0A8E-FF46-4C1E-8E41-582EC4989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95" t="20725" r="41467" b="34492"/>
          <a:stretch/>
        </p:blipFill>
        <p:spPr>
          <a:xfrm>
            <a:off x="566530" y="2519255"/>
            <a:ext cx="2981741" cy="16751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92407-BA8D-4317-AF63-F520265A49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0" t="22029" r="40327" b="34203"/>
          <a:stretch/>
        </p:blipFill>
        <p:spPr>
          <a:xfrm>
            <a:off x="327990" y="4292187"/>
            <a:ext cx="3498574" cy="1671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679C6-A339-4244-8B85-76A02F70111B}"/>
              </a:ext>
            </a:extLst>
          </p:cNvPr>
          <p:cNvSpPr txBox="1"/>
          <p:nvPr/>
        </p:nvSpPr>
        <p:spPr>
          <a:xfrm>
            <a:off x="1201952" y="114726"/>
            <a:ext cx="120295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800" dirty="0"/>
              <a:t>immutable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93A74D-8309-49FB-8599-07F974175957}"/>
              </a:ext>
            </a:extLst>
          </p:cNvPr>
          <p:cNvSpPr/>
          <p:nvPr/>
        </p:nvSpPr>
        <p:spPr>
          <a:xfrm>
            <a:off x="183542" y="99391"/>
            <a:ext cx="11236519" cy="599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DD280-8B79-4B89-8D90-1F46623D0C34}"/>
              </a:ext>
            </a:extLst>
          </p:cNvPr>
          <p:cNvSpPr txBox="1"/>
          <p:nvPr/>
        </p:nvSpPr>
        <p:spPr>
          <a:xfrm>
            <a:off x="3965719" y="168963"/>
            <a:ext cx="3063596" cy="1162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0" i="0" dirty="0">
                <a:solidFill>
                  <a:srgbClr val="292929"/>
                </a:solidFill>
                <a:effectLst/>
                <a:latin typeface="charter"/>
              </a:rPr>
              <a:t>Spark has two types of operations: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rgbClr val="292929"/>
                </a:solidFill>
                <a:latin typeface="charter"/>
              </a:rPr>
              <a:t>a)</a:t>
            </a:r>
            <a:r>
              <a:rPr lang="en-IN" sz="16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IN" sz="1600" b="0" i="1" dirty="0">
                <a:solidFill>
                  <a:srgbClr val="292929"/>
                </a:solidFill>
                <a:effectLst/>
                <a:latin typeface="charter"/>
              </a:rPr>
              <a:t>transformations</a:t>
            </a:r>
          </a:p>
          <a:p>
            <a:pPr>
              <a:lnSpc>
                <a:spcPct val="150000"/>
              </a:lnSpc>
            </a:pPr>
            <a:r>
              <a:rPr lang="en-IN" sz="1600" i="1" dirty="0">
                <a:solidFill>
                  <a:srgbClr val="292929"/>
                </a:solidFill>
                <a:latin typeface="charter"/>
              </a:rPr>
              <a:t>b) </a:t>
            </a:r>
            <a:r>
              <a:rPr lang="en-IN" sz="1600" b="0" i="1" dirty="0">
                <a:solidFill>
                  <a:srgbClr val="292929"/>
                </a:solidFill>
                <a:effectLst/>
                <a:latin typeface="charter"/>
              </a:rPr>
              <a:t>actions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64EE1-C074-4504-AA3D-4E66A3C144D0}"/>
              </a:ext>
            </a:extLst>
          </p:cNvPr>
          <p:cNvSpPr txBox="1"/>
          <p:nvPr/>
        </p:nvSpPr>
        <p:spPr>
          <a:xfrm>
            <a:off x="3933465" y="1435015"/>
            <a:ext cx="7558157" cy="2134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i="0" dirty="0">
                <a:solidFill>
                  <a:srgbClr val="292929"/>
                </a:solidFill>
                <a:effectLst/>
                <a:latin typeface="charter"/>
              </a:rPr>
              <a:t>Transformations:</a:t>
            </a:r>
            <a:r>
              <a:rPr lang="en-IN" sz="1500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IN" sz="1500" b="0" i="0" dirty="0">
                <a:solidFill>
                  <a:srgbClr val="292929"/>
                </a:solidFill>
                <a:effectLst/>
                <a:latin typeface="charter"/>
              </a:rPr>
              <a:t>are operations that transform a Spark Data Frame (or Dataset) into a new Data Frame. (Of course, they don’t really change the original Data Frame since they are immutable. Instead, they return a new transformed Data Frame.)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IN" sz="1500" b="0" i="0" dirty="0">
                <a:solidFill>
                  <a:srgbClr val="292929"/>
                </a:solidFill>
                <a:effectLst/>
                <a:latin typeface="charter"/>
              </a:rPr>
              <a:t>In Spark, transformations are computed lazily, so the execution of transformations is delayed until an action is invoked.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A6A2A-B83D-475C-AB33-CD17AC52BFBD}"/>
              </a:ext>
            </a:extLst>
          </p:cNvPr>
          <p:cNvSpPr txBox="1"/>
          <p:nvPr/>
        </p:nvSpPr>
        <p:spPr>
          <a:xfrm>
            <a:off x="3955774" y="4025348"/>
            <a:ext cx="7345017" cy="144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1" i="0" dirty="0">
                <a:solidFill>
                  <a:srgbClr val="292929"/>
                </a:solidFill>
                <a:effectLst/>
                <a:latin typeface="charter"/>
              </a:rPr>
              <a:t>Actions:</a:t>
            </a:r>
          </a:p>
          <a:p>
            <a:pPr>
              <a:lnSpc>
                <a:spcPct val="150000"/>
              </a:lnSpc>
            </a:pPr>
            <a:r>
              <a:rPr lang="en-IN" sz="1500" b="1" dirty="0">
                <a:solidFill>
                  <a:srgbClr val="292929"/>
                </a:solidFill>
                <a:latin typeface="charter"/>
              </a:rPr>
              <a:t>-</a:t>
            </a:r>
            <a:r>
              <a:rPr lang="en-IN" sz="1500" b="0" i="0" dirty="0">
                <a:solidFill>
                  <a:srgbClr val="292929"/>
                </a:solidFill>
                <a:effectLst/>
                <a:latin typeface="charter"/>
              </a:rPr>
              <a:t> are any other operations that do not return a Data Frame or Dataset. For example, they can display a Data Frame on the screen, write it to storage, or trigger a computation on that and return the result (like counting the number of rows in a Data Frame).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4204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02BC45-8066-4A7F-80F6-F92D9294264E}"/>
              </a:ext>
            </a:extLst>
          </p:cNvPr>
          <p:cNvSpPr txBox="1"/>
          <p:nvPr/>
        </p:nvSpPr>
        <p:spPr>
          <a:xfrm>
            <a:off x="69574" y="99391"/>
            <a:ext cx="1189979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Spark Datasets / Data Frames are distributed</a:t>
            </a:r>
            <a:r>
              <a:rPr lang="en-IN" b="0" i="0" dirty="0">
                <a:solidFill>
                  <a:srgbClr val="292929"/>
                </a:solidFill>
                <a:effectLst/>
                <a:latin typeface="charter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solidFill>
                  <a:srgbClr val="292929"/>
                </a:solidFill>
                <a:effectLst/>
                <a:latin typeface="charter"/>
              </a:rPr>
              <a:t>Pandas runs on a single machine, but Spark code can be executed in a distributed way, so Spark Datasets/Data Frames are distributed in nature.</a:t>
            </a:r>
          </a:p>
        </p:txBody>
      </p:sp>
    </p:spTree>
    <p:extLst>
      <p:ext uri="{BB962C8B-B14F-4D97-AF65-F5344CB8AC3E}">
        <p14:creationId xmlns:p14="http://schemas.microsoft.com/office/powerpoint/2010/main" val="498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EC84D-2A1E-4BDA-858A-9B99740AEFB2}"/>
              </a:ext>
            </a:extLst>
          </p:cNvPr>
          <p:cNvSpPr txBox="1"/>
          <p:nvPr/>
        </p:nvSpPr>
        <p:spPr>
          <a:xfrm>
            <a:off x="5042442" y="2574234"/>
            <a:ext cx="1582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Set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48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499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63FEF1-0C41-43AE-B97C-17590C2CB184}"/>
              </a:ext>
            </a:extLst>
          </p:cNvPr>
          <p:cNvSpPr txBox="1"/>
          <p:nvPr/>
        </p:nvSpPr>
        <p:spPr>
          <a:xfrm>
            <a:off x="2115326" y="2802835"/>
            <a:ext cx="8045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What is the difference between RDD and data frame 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582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309884-F7A0-4660-8417-C7C36005F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" t="47852" r="2744"/>
          <a:stretch/>
        </p:blipFill>
        <p:spPr>
          <a:xfrm>
            <a:off x="151736" y="3677479"/>
            <a:ext cx="11705647" cy="26544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3E9D7F-22EC-41A0-A566-3D29060A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" t="2196" r="67501" b="51896"/>
          <a:stretch/>
        </p:blipFill>
        <p:spPr>
          <a:xfrm>
            <a:off x="151736" y="167640"/>
            <a:ext cx="5265089" cy="32465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551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2F5B2-C2B0-418A-BDDC-DFA016C6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" y="119310"/>
            <a:ext cx="11648662" cy="66251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17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7FDE3-9236-4D66-9A58-5737DD056A88}"/>
              </a:ext>
            </a:extLst>
          </p:cNvPr>
          <p:cNvSpPr txBox="1"/>
          <p:nvPr/>
        </p:nvSpPr>
        <p:spPr>
          <a:xfrm>
            <a:off x="2067493" y="2812774"/>
            <a:ext cx="805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What is the difference between Data frame and Dataset?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504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spark Data Frames | Dataframe Operations In Pyspark">
            <a:extLst>
              <a:ext uri="{FF2B5EF4-FFF2-40B4-BE49-F238E27FC236}">
                <a16:creationId xmlns:a16="http://schemas.microsoft.com/office/drawing/2014/main" id="{6877A673-5F99-4928-BDA4-B11858F61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 b="8522"/>
          <a:stretch/>
        </p:blipFill>
        <p:spPr bwMode="auto">
          <a:xfrm>
            <a:off x="217004" y="327991"/>
            <a:ext cx="5715000" cy="3309732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B53F38-F16B-4E6F-B154-1263B1619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5" t="4888" r="5565" b="14163"/>
          <a:stretch/>
        </p:blipFill>
        <p:spPr>
          <a:xfrm>
            <a:off x="6096000" y="327990"/>
            <a:ext cx="5955791" cy="3309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384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85719-9064-44BD-80C5-7A22E48B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259454"/>
            <a:ext cx="6748658" cy="41833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24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6F332-7D18-467B-97F8-E57E5A080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" t="17826" r="35516" b="23189"/>
          <a:stretch/>
        </p:blipFill>
        <p:spPr>
          <a:xfrm>
            <a:off x="149088" y="99391"/>
            <a:ext cx="5794980" cy="3217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138529-5DCE-453B-8AE2-82AD7DEC5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" y="3404568"/>
            <a:ext cx="6659217" cy="33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44E51-68B7-42E0-9075-B799EB4E5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42"/>
          <a:stretch/>
        </p:blipFill>
        <p:spPr>
          <a:xfrm>
            <a:off x="149086" y="2356554"/>
            <a:ext cx="7456054" cy="1668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0AA3F-CC6C-4B5D-95DA-529E613D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4" r="5602" b="47672"/>
          <a:stretch/>
        </p:blipFill>
        <p:spPr>
          <a:xfrm>
            <a:off x="149086" y="170661"/>
            <a:ext cx="7418110" cy="20855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0868F6-4332-4074-8170-632A51E5FF4E}"/>
              </a:ext>
            </a:extLst>
          </p:cNvPr>
          <p:cNvSpPr/>
          <p:nvPr/>
        </p:nvSpPr>
        <p:spPr>
          <a:xfrm>
            <a:off x="149086" y="170661"/>
            <a:ext cx="7418110" cy="38542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CCC4E-D651-47F6-B47C-6EB32B6FD547}"/>
              </a:ext>
            </a:extLst>
          </p:cNvPr>
          <p:cNvSpPr/>
          <p:nvPr/>
        </p:nvSpPr>
        <p:spPr>
          <a:xfrm>
            <a:off x="4015409" y="1908313"/>
            <a:ext cx="2395331" cy="2782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FD3D7-F201-4864-8C23-42C2DF60BC43}"/>
              </a:ext>
            </a:extLst>
          </p:cNvPr>
          <p:cNvSpPr/>
          <p:nvPr/>
        </p:nvSpPr>
        <p:spPr>
          <a:xfrm>
            <a:off x="1966088" y="1912117"/>
            <a:ext cx="469000" cy="274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11696-4F5E-4600-BD7B-9A7362F9A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0" t="35073" r="50679" b="36956"/>
          <a:stretch/>
        </p:blipFill>
        <p:spPr>
          <a:xfrm>
            <a:off x="139147" y="129209"/>
            <a:ext cx="3985591" cy="19182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6FDFE-25B7-4B67-92EF-EE2FA6B74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7" t="35032" r="46114" b="47681"/>
          <a:stretch/>
        </p:blipFill>
        <p:spPr>
          <a:xfrm>
            <a:off x="139147" y="3191870"/>
            <a:ext cx="6500192" cy="1618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3943-485B-4639-8BD7-496209E26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79821"/>
          <a:stretch/>
        </p:blipFill>
        <p:spPr>
          <a:xfrm>
            <a:off x="1776441" y="2738230"/>
            <a:ext cx="2159455" cy="333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82ACB-06AF-4527-A7FE-45D9BB7038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71" t="42269" r="46196" b="48840"/>
          <a:stretch/>
        </p:blipFill>
        <p:spPr>
          <a:xfrm>
            <a:off x="139147" y="5855558"/>
            <a:ext cx="6579705" cy="838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4A66A8-A8EF-4945-A464-79B290E767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433" b="69618"/>
          <a:stretch/>
        </p:blipFill>
        <p:spPr>
          <a:xfrm>
            <a:off x="1723583" y="5285464"/>
            <a:ext cx="2265170" cy="3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F1148-9A0B-4A87-8AAD-FEF0688C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25797" r="38777" b="15942"/>
          <a:stretch/>
        </p:blipFill>
        <p:spPr>
          <a:xfrm>
            <a:off x="139148" y="149086"/>
            <a:ext cx="5178287" cy="39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8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4526</TotalTime>
  <Words>286</Words>
  <Application>Microsoft Office PowerPoint</Application>
  <PresentationFormat>Widescreen</PresentationFormat>
  <Paragraphs>25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charter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36</cp:revision>
  <dcterms:created xsi:type="dcterms:W3CDTF">2022-06-03T05:02:22Z</dcterms:created>
  <dcterms:modified xsi:type="dcterms:W3CDTF">2022-09-13T12:54:42Z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2022-06-03T05:02:22Z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af9e351a-f8af-4f73-b56a-6032dfadb9b5</vt:lpwstr>
  </property>
  <property fmtid="{D5CDD505-2E9C-101B-9397-08002B2CF9AE}" pid="8" name="MSIP_Label_19540963-e559-4020-8a90-fe8a502c2801_ContentBits">
    <vt:lpwstr>0</vt:lpwstr>
  </property>
</Properties>
</file>